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499" r:id="rId3"/>
    <p:sldId id="502" r:id="rId4"/>
    <p:sldId id="504" r:id="rId5"/>
    <p:sldId id="505" r:id="rId6"/>
    <p:sldId id="506" r:id="rId7"/>
    <p:sldId id="483" r:id="rId8"/>
    <p:sldId id="507" r:id="rId9"/>
    <p:sldId id="508" r:id="rId10"/>
    <p:sldId id="509" r:id="rId11"/>
    <p:sldId id="519" r:id="rId12"/>
    <p:sldId id="520" r:id="rId13"/>
    <p:sldId id="521" r:id="rId14"/>
    <p:sldId id="518" r:id="rId15"/>
    <p:sldId id="510" r:id="rId16"/>
    <p:sldId id="511" r:id="rId17"/>
    <p:sldId id="512" r:id="rId18"/>
    <p:sldId id="436" r:id="rId19"/>
    <p:sldId id="489" r:id="rId20"/>
    <p:sldId id="513" r:id="rId21"/>
    <p:sldId id="515" r:id="rId22"/>
    <p:sldId id="516" r:id="rId23"/>
    <p:sldId id="363" r:id="rId24"/>
    <p:sldId id="517" r:id="rId25"/>
    <p:sldId id="461" r:id="rId26"/>
    <p:sldId id="463" r:id="rId27"/>
    <p:sldId id="464" r:id="rId28"/>
    <p:sldId id="492" r:id="rId29"/>
    <p:sldId id="387" r:id="rId30"/>
    <p:sldId id="493" r:id="rId31"/>
    <p:sldId id="500" r:id="rId32"/>
    <p:sldId id="495" r:id="rId33"/>
    <p:sldId id="382" r:id="rId34"/>
    <p:sldId id="447" r:id="rId35"/>
    <p:sldId id="522" r:id="rId36"/>
  </p:sldIdLst>
  <p:sldSz cx="9144000" cy="6858000" type="screen4x3"/>
  <p:notesSz cx="6735763" cy="9866313"/>
  <p:custDataLst>
    <p:tags r:id="rId3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F022C1B-ED7B-49A9-9FEB-D937717F1FF9}" type="datetimeFigureOut">
              <a:rPr lang="ru-RU"/>
              <a:pPr>
                <a:defRPr/>
              </a:pPr>
              <a:t>21.02.2025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8D61D6D-0743-4FA2-A774-161962DB1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693" tIns="45846" rIns="91693" bIns="45846"/>
          <a:lstStyle/>
          <a:p>
            <a:pPr eaLnBrk="1" hangingPunct="1"/>
            <a:endParaRPr lang="ru-RU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693" tIns="45846" rIns="91693" bIns="45846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B6F59-0E55-40F1-B28C-8E2A636DCA4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609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693" tIns="45846" rIns="91693" bIns="45846"/>
          <a:lstStyle/>
          <a:p>
            <a:pPr eaLnBrk="1" hangingPunct="1"/>
            <a:endParaRPr lang="ru-RU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693" tIns="45846" rIns="91693" bIns="45846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B6F59-0E55-40F1-B28C-8E2A636DCA4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96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693" tIns="45846" rIns="91693" bIns="45846"/>
          <a:lstStyle/>
          <a:p>
            <a:pPr eaLnBrk="1" hangingPunct="1"/>
            <a:endParaRPr lang="ru-RU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693" tIns="45846" rIns="91693" bIns="45846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B6F59-0E55-40F1-B28C-8E2A636DCA4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762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693" tIns="45846" rIns="91693" bIns="45846"/>
          <a:lstStyle/>
          <a:p>
            <a:pPr eaLnBrk="1" hangingPunct="1"/>
            <a:endParaRPr lang="ru-RU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693" tIns="45846" rIns="91693" bIns="45846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B6F59-0E55-40F1-B28C-8E2A636DCA4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440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693" tIns="45846" rIns="91693" bIns="45846"/>
          <a:lstStyle/>
          <a:p>
            <a:pPr eaLnBrk="1" hangingPunct="1"/>
            <a:endParaRPr lang="ru-RU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693" tIns="45846" rIns="91693" bIns="45846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B6F59-0E55-40F1-B28C-8E2A636DCA4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0687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693" tIns="45846" rIns="91693" bIns="45846"/>
          <a:lstStyle/>
          <a:p>
            <a:pPr eaLnBrk="1" hangingPunct="1"/>
            <a:endParaRPr lang="ru-RU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693" tIns="45846" rIns="91693" bIns="45846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B6F59-0E55-40F1-B28C-8E2A636DCA4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8154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693" tIns="45846" rIns="91693" bIns="45846"/>
          <a:lstStyle/>
          <a:p>
            <a:pPr eaLnBrk="1" hangingPunct="1"/>
            <a:endParaRPr lang="ru-RU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693" tIns="45846" rIns="91693" bIns="45846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B6F59-0E55-40F1-B28C-8E2A636DCA4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503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693" tIns="45846" rIns="91693" bIns="45846"/>
          <a:lstStyle/>
          <a:p>
            <a:pPr eaLnBrk="1" hangingPunct="1"/>
            <a:endParaRPr lang="ru-RU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693" tIns="45846" rIns="91693" bIns="45846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B6F59-0E55-40F1-B28C-8E2A636DCA4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695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693" tIns="45846" rIns="91693" bIns="45846"/>
          <a:lstStyle/>
          <a:p>
            <a:pPr eaLnBrk="1" hangingPunct="1"/>
            <a:endParaRPr lang="ru-RU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693" tIns="45846" rIns="91693" bIns="45846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B6F59-0E55-40F1-B28C-8E2A636DCA4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22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81FD-AEB4-4594-BBBE-6198F3353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2CE11-31DE-4B11-A5DB-A6F45DFB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31913" y="1600200"/>
            <a:ext cx="76327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0782-F034-46E0-8641-519421ECF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D2DDC-7ECA-4362-9D13-4D2C297AA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71A11-B3BF-4C94-811A-F584174D4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A2AF-5280-4A68-AFD4-452D40286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7373-CB39-4B4A-B76F-7938E2D87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F2727-9B52-4EC0-8104-2B7490C33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24503-5873-45F9-B045-3857D9A5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1901A-6B0B-452E-819A-A1ABFE253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A3656-48B3-4D1F-A3EE-1B578977E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65_5187"/>
          <p:cNvPicPr>
            <a:picLocks noChangeAspect="1" noChangeArrowheads="1"/>
          </p:cNvPicPr>
          <p:nvPr/>
        </p:nvPicPr>
        <p:blipFill>
          <a:blip r:embed="rId13"/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0BDF913-2167-41B1-9500-B165E3B00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1" name="Freeform 11"/>
          <p:cNvSpPr/>
          <p:nvPr/>
        </p:nvSpPr>
        <p:spPr bwMode="auto">
          <a:xfrm>
            <a:off x="971550" y="-230188"/>
            <a:ext cx="1008063" cy="7316788"/>
          </a:xfrm>
          <a:custGeom>
            <a:avLst/>
            <a:gdLst>
              <a:gd name="T0" fmla="*/ 2147483647 w 635"/>
              <a:gd name="T1" fmla="*/ 2147483647 h 4672"/>
              <a:gd name="T2" fmla="*/ 0 w 635"/>
              <a:gd name="T3" fmla="*/ 2147483647 h 4672"/>
              <a:gd name="T4" fmla="*/ 2147483647 w 635"/>
              <a:gd name="T5" fmla="*/ 2147483647 h 4672"/>
              <a:gd name="T6" fmla="*/ 2147483647 w 635"/>
              <a:gd name="T7" fmla="*/ 2147483647 h 4672"/>
              <a:gd name="T8" fmla="*/ 2147483647 w 635"/>
              <a:gd name="T9" fmla="*/ 2147483647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1.begun.ru/click.jsp?url=Wa8reE1GR0ZBUvEhSx7Br3Xyn4F0v-e0Qvy2FwRi1CKgZpGPTPX-ArCFiuEBip24kY2WPAZGp9ARLdrcA2U547RKjL1hOTLLU48nXZeh5rwjh*StlhhSfHLlTt*3jloGoVzJ4iywTQCHzBZjAO43fR46eYaapDh8vb-otayBwL3C0pECwFSajjPsxTt*c6fn2gbeY2t0s7Nf6v*C658FPdNMUJep45fsFlGmWmhXbWJ3CX6r55LDIoYuvYW5hCm66xKaWbh*QIMYd72ZUjTaDm-Mh35-KebMYMgruwZLW00ilcqH80ByvJExrpNYAA6zeUeFVzzPYeGBDtum54RRclN*w03mKVuCkLdlwx9*iK7yBADeTCUIio8GOeZmTgDSjZxMm-9DBtMKVmqEDzjEmFv3LVIZtcisVc6i1PjnCYor6j8FOzbQO*aINeO9yTVX0CMfJw&amp;eurl%5b%5d=Wa8reMLDwsNb3oHMlJ3VDRaLpi7mwuqm7Qt3YDCwMCNYMrI4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fipi.ru/" TargetMode="External"/><Relationship Id="rId4" Type="http://schemas.openxmlformats.org/officeDocument/2006/relationships/hyperlink" Target="http://www.gia.edu.ru/ru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476250"/>
            <a:ext cx="8893175" cy="6048375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br>
              <a:rPr lang="ru-RU" sz="3600" i="1">
                <a:latin typeface="Times New Roman" pitchFamily="18" charset="0"/>
              </a:rPr>
            </a:br>
            <a:br>
              <a:rPr lang="ru-RU" sz="3600" i="1">
                <a:latin typeface="Times New Roman" pitchFamily="18" charset="0"/>
              </a:rPr>
            </a:br>
            <a:br>
              <a:rPr lang="ru-RU" sz="3600" i="1">
                <a:latin typeface="Times New Roman" pitchFamily="18" charset="0"/>
              </a:rPr>
            </a:br>
            <a:r>
              <a:rPr lang="ru-RU"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РОДИТЕЛЬСКОЕ СОБРАНИЕ </a:t>
            </a:r>
            <a:br>
              <a:rPr lang="ru-RU" sz="3600" i="1">
                <a:latin typeface="Times New Roman" pitchFamily="18" charset="0"/>
              </a:rPr>
            </a:br>
            <a:br>
              <a:rPr lang="ru-RU" sz="3600" i="1">
                <a:latin typeface="Times New Roman" pitchFamily="18" charset="0"/>
              </a:rPr>
            </a:br>
            <a:r>
              <a:rPr lang="ru-RU" sz="3200" i="1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Проведение ГИА-9</a:t>
            </a:r>
            <a:b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в 2025 году» </a:t>
            </a:r>
            <a:br>
              <a:rPr lang="ru-RU" sz="3600" i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i="1">
                <a:latin typeface="Times New Roman" pitchFamily="18" charset="0"/>
              </a:rPr>
              <a:t>                                                               </a:t>
            </a:r>
            <a:br>
              <a:rPr lang="ru-RU" sz="3200" i="1">
                <a:latin typeface="Times New Roman" pitchFamily="18" charset="0"/>
              </a:rPr>
            </a:br>
            <a:br>
              <a:rPr lang="ru-RU" sz="3200" i="1">
                <a:latin typeface="Times New Roman" pitchFamily="18" charset="0"/>
              </a:rPr>
            </a:br>
            <a:br>
              <a:rPr lang="ru-RU" sz="3200" i="1">
                <a:latin typeface="Times New Roman" pitchFamily="18" charset="0"/>
              </a:rPr>
            </a:br>
            <a:br>
              <a:rPr lang="ru-RU" sz="3200" i="1">
                <a:latin typeface="Times New Roman" pitchFamily="18" charset="0"/>
              </a:rPr>
            </a:br>
            <a:r>
              <a:rPr lang="ru-RU" sz="3200" i="1">
                <a:latin typeface="Times New Roman" pitchFamily="18" charset="0"/>
              </a:rPr>
              <a:t>                                                       </a:t>
            </a:r>
            <a:br>
              <a:rPr lang="ru-RU" sz="2000" i="1">
                <a:latin typeface="Times New Roman" pitchFamily="18" charset="0"/>
              </a:rPr>
            </a:br>
            <a:r>
              <a:rPr lang="ru-RU" sz="2000" i="1">
                <a:latin typeface="Times New Roman" pitchFamily="18" charset="0"/>
              </a:rPr>
              <a:t>                                          </a:t>
            </a:r>
            <a:br>
              <a:rPr lang="ru-RU" sz="2000" i="1">
                <a:latin typeface="Times New Roman" pitchFamily="18" charset="0"/>
              </a:rPr>
            </a:br>
            <a:r>
              <a:rPr lang="ru-RU" sz="2000" i="1">
                <a:latin typeface="Times New Roman" pitchFamily="18" charset="0"/>
              </a:rPr>
              <a:t> </a:t>
            </a:r>
            <a:br>
              <a:rPr lang="ru-RU" sz="3200" i="1">
                <a:latin typeface="Times New Roman" pitchFamily="18" charset="0"/>
              </a:rPr>
            </a:br>
            <a:r>
              <a:rPr lang="ru-RU" sz="3200" i="1">
                <a:latin typeface="Times New Roman" pitchFamily="18" charset="0"/>
              </a:rPr>
              <a:t>  </a:t>
            </a:r>
            <a:br>
              <a:rPr lang="ru-RU" sz="3200" i="1">
                <a:latin typeface="Times New Roman" pitchFamily="18" charset="0"/>
              </a:rPr>
            </a:br>
            <a:br>
              <a:rPr lang="ru-RU" sz="1800" i="1">
                <a:latin typeface="Times New Roman" pitchFamily="18" charset="0"/>
              </a:rPr>
            </a:br>
            <a:r>
              <a:rPr lang="ru-RU" sz="3200" i="1">
                <a:latin typeface="Times New Roman" pitchFamily="18" charset="0"/>
              </a:rPr>
              <a:t>                              </a:t>
            </a:r>
            <a:br>
              <a:rPr lang="ru-RU" sz="2000" i="1">
                <a:latin typeface="Times New Roman" pitchFamily="18" charset="0"/>
              </a:rPr>
            </a:br>
            <a:endParaRPr lang="ru-RU" sz="2000" i="1">
              <a:latin typeface="Times New Roman" pitchFamily="18" charset="0"/>
            </a:endParaRPr>
          </a:p>
        </p:txBody>
      </p:sp>
      <p:pic>
        <p:nvPicPr>
          <p:cNvPr id="33794" name="Picture 2" descr="http://departugansk.ru/storage/app/media/files/GIA%20-%202020/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39752" y="3625704"/>
            <a:ext cx="5980642" cy="25395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942959-F238-4A70-99FD-A3C8AF16C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76" y="0"/>
            <a:ext cx="8164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331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43ED2B-6FB6-4AB8-AACF-43DB447F9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580" y="293370"/>
            <a:ext cx="6720840" cy="6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2151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6E19A3-4DBA-420F-8BD8-CC28A34C5FAC}"/>
              </a:ext>
            </a:extLst>
          </p:cNvPr>
          <p:cNvSpPr/>
          <p:nvPr/>
        </p:nvSpPr>
        <p:spPr>
          <a:xfrm>
            <a:off x="354563" y="200685"/>
            <a:ext cx="826692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GoloS"/>
              </a:rPr>
              <a:t>Основной период</a:t>
            </a:r>
            <a:br>
              <a:rPr lang="ru-RU" sz="2000" b="1" dirty="0"/>
            </a:br>
            <a:br>
              <a:rPr lang="ru-RU" sz="2000" b="1" dirty="0"/>
            </a:br>
            <a:r>
              <a:rPr lang="ru-RU" sz="2400" dirty="0">
                <a:solidFill>
                  <a:srgbClr val="000000"/>
                </a:solidFill>
                <a:latin typeface="GoloS"/>
              </a:rPr>
              <a:t>21 мая (среда) — иностранные языки (английский, испанский, немецкий, французский);</a:t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GoloS"/>
              </a:rPr>
              <a:t>22 мая (четверг) — иностранные языки (английский, испанский, немецкий, французский);</a:t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GoloS"/>
              </a:rPr>
              <a:t>26 мая (понедельник) — биология, информатика, обществознание, химия;</a:t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GoloS"/>
              </a:rPr>
              <a:t>29 мая (четверг) — география, история, физика, химия;</a:t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GoloS"/>
              </a:rPr>
              <a:t>3 июня (вторник) — математика;</a:t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GoloS"/>
              </a:rPr>
              <a:t>6 июня (пятница) — география, информатика, обществознание;</a:t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GoloS"/>
              </a:rPr>
              <a:t>9 июня (понедельник) — русский язык;</a:t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GoloS"/>
              </a:rPr>
              <a:t>16 июня (понедельник) — биология, информатика, литература, физика.</a:t>
            </a:r>
            <a:br>
              <a:rPr lang="ru-RU" sz="2400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03340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6E19A3-4DBA-420F-8BD8-CC28A34C5FAC}"/>
              </a:ext>
            </a:extLst>
          </p:cNvPr>
          <p:cNvSpPr/>
          <p:nvPr/>
        </p:nvSpPr>
        <p:spPr>
          <a:xfrm>
            <a:off x="1026367" y="597159"/>
            <a:ext cx="694197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r>
              <a:rPr lang="ru-RU" sz="2400" b="1" i="1" dirty="0">
                <a:solidFill>
                  <a:srgbClr val="000000"/>
                </a:solidFill>
                <a:latin typeface="GoloS"/>
              </a:rPr>
              <a:t>Резервные дни</a:t>
            </a:r>
            <a:br>
              <a:rPr lang="ru-RU" sz="2400" b="1" dirty="0"/>
            </a:br>
            <a:br>
              <a:rPr lang="ru-RU" sz="2400" b="1" dirty="0"/>
            </a:br>
            <a:r>
              <a:rPr lang="ru-RU" sz="2400" dirty="0">
                <a:solidFill>
                  <a:srgbClr val="000000"/>
                </a:solidFill>
                <a:latin typeface="GoloS"/>
              </a:rPr>
              <a:t>26 июня (четверг) — русский язык;</a:t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GoloS"/>
              </a:rPr>
              <a:t>27 июня (пятница) — по всем учебным предметам (кроме русского языка и математики);</a:t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GoloS"/>
              </a:rPr>
              <a:t>28 июня (суббота) — по всем учебным предметам (кроме русского языка и математики);</a:t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GoloS"/>
              </a:rPr>
              <a:t>30 июня (понедельник) — математика;</a:t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GoloS"/>
              </a:rPr>
              <a:t>1 июля (вторник) — по всем учебным предметам;</a:t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GoloS"/>
              </a:rPr>
              <a:t>2 июля (среда) — по всем учебным предметам;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526558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</p:pic>
      <p:grpSp>
        <p:nvGrpSpPr>
          <p:cNvPr id="4100" name="Группа 17"/>
          <p:cNvGrpSpPr/>
          <p:nvPr/>
        </p:nvGrpSpPr>
        <p:grpSpPr>
          <a:xfrm>
            <a:off x="427210" y="357164"/>
            <a:ext cx="8041515" cy="5679741"/>
            <a:chOff x="4744948" y="1196752"/>
            <a:chExt cx="4128592" cy="407120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752" y="1196752"/>
              <a:ext cx="3654644" cy="42397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mbria" pitchFamily="18" charset="0"/>
                  <a:cs typeface="Arial"/>
                </a:rPr>
                <a:t>2024/25</a:t>
              </a: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744948" y="2549498"/>
              <a:ext cx="4128592" cy="2718461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mbria" pitchFamily="18" charset="0"/>
                  <a:cs typeface="Arial"/>
                </a:rPr>
                <a:t>ГИА по всем учебным предметам начинается в 10.00 по местному времени. В день проведения экзамена участник ГИА должен прибыть в ППЭ в сопровождении лица от ОО. Вход в ППЭ начинается с 9.00.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602268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</p:pic>
      <p:grpSp>
        <p:nvGrpSpPr>
          <p:cNvPr id="4100" name="Группа 17"/>
          <p:cNvGrpSpPr/>
          <p:nvPr/>
        </p:nvGrpSpPr>
        <p:grpSpPr>
          <a:xfrm>
            <a:off x="427210" y="357164"/>
            <a:ext cx="8041515" cy="5679741"/>
            <a:chOff x="4744948" y="1196752"/>
            <a:chExt cx="4128592" cy="407120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752" y="1196752"/>
              <a:ext cx="3654644" cy="42397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mbria" pitchFamily="18" charset="0"/>
                  <a:cs typeface="Arial"/>
                </a:rPr>
                <a:t>2024/25</a:t>
              </a: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744948" y="2549498"/>
              <a:ext cx="4128592" cy="2718461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mbria" pitchFamily="18" charset="0"/>
                  <a:cs typeface="Arial"/>
                </a:rPr>
                <a:t>Результаты ГИА признаются удовлетворительными, а участник ГИА признается успешно прошедшим ГИА в случае, если участник ГИА по сдаваемому предмету набрал минимальное количество баллов.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5335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</p:pic>
      <p:grpSp>
        <p:nvGrpSpPr>
          <p:cNvPr id="4100" name="Группа 17"/>
          <p:cNvGrpSpPr/>
          <p:nvPr/>
        </p:nvGrpSpPr>
        <p:grpSpPr>
          <a:xfrm>
            <a:off x="427210" y="357164"/>
            <a:ext cx="8041515" cy="5679741"/>
            <a:chOff x="4744948" y="1196752"/>
            <a:chExt cx="4128592" cy="407120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752" y="1196752"/>
              <a:ext cx="3654644" cy="42397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mbria" pitchFamily="18" charset="0"/>
                  <a:cs typeface="Arial"/>
                </a:rPr>
                <a:t>2024/25</a:t>
              </a: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744948" y="2549498"/>
              <a:ext cx="4128592" cy="2718461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mbria" pitchFamily="18" charset="0"/>
                  <a:cs typeface="Arial"/>
                </a:rPr>
                <a:t>Допуск участников ГИА в ППЭ осуществляется при наличии у них документов, удостоверяющих их личность.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42533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</p:pic>
      <p:grpSp>
        <p:nvGrpSpPr>
          <p:cNvPr id="4100" name="Группа 17"/>
          <p:cNvGrpSpPr/>
          <p:nvPr/>
        </p:nvGrpSpPr>
        <p:grpSpPr>
          <a:xfrm>
            <a:off x="427210" y="357164"/>
            <a:ext cx="8041515" cy="5679741"/>
            <a:chOff x="4744948" y="1196752"/>
            <a:chExt cx="4128592" cy="407120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752" y="1196752"/>
              <a:ext cx="3654644" cy="42397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mbria" pitchFamily="18" charset="0"/>
                  <a:cs typeface="Arial"/>
                </a:rPr>
                <a:t>2024/25</a:t>
              </a: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744948" y="2240303"/>
              <a:ext cx="4128592" cy="3027656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  <a:cs typeface="Arial"/>
                </a:rPr>
                <a:t>Если участник ГИА опоздал на экзамен, он допускается, при этом время окончания экзамена для таких участников  не продлевается.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mbria" pitchFamily="18" charset="0"/>
                  <a:cs typeface="Arial"/>
                </a:rPr>
                <a:t>Допуск опоздавших участников в аудиторию во время прослушивания  в ней аудиозаписи не осуществляется.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mbria" pitchFamily="18" charset="0"/>
                  <a:cs typeface="Arial"/>
                </a:rPr>
                <a:t>Повторный общий инструктаж не проводится.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66433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42875"/>
            <a:ext cx="8281987" cy="1143000"/>
          </a:xfrm>
        </p:spPr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  <a:latin typeface="Times New Roman" pitchFamily="18" charset="0"/>
              </a:rPr>
              <a:t>ВО ВРЕМЯ ЭКЗАМЕНОВ ЗАПРЕЩАЮТСЯ: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4140200" y="1285875"/>
            <a:ext cx="4752975" cy="4708525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>
              <a:lnSpc>
                <a:spcPct val="8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Разговоры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Вставания с мест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Пересаживания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Обмен любыми материалами и предметами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Пользование мобильными телефонами и иными средствами связи, любыми электронно-вычислительными устройствами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Пользование справочными материалами кроме тех, которые указаны  Рособрнадзором.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Хождение по ППЭ во время экзамена без сопровождения</a:t>
            </a:r>
          </a:p>
        </p:txBody>
      </p:sp>
      <p:pic>
        <p:nvPicPr>
          <p:cNvPr id="21508" name="Содержимое 8" descr="8V4CFCAL26TQQCA0VO8RWCA51OJTICA1IAFX6CAQKJGVUCA4MW958CAEBGV3LCABZ1GI7CA1117Q7CAAFCEHGCAW51B4ECA2BO4BRCA6P8EZNCACYZVIUCAK3PGK0CA9ZF5DBCAA8LNEKCAKL7022CA8D5CP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85875"/>
            <a:ext cx="3409950" cy="3182938"/>
          </a:xfrm>
          <a:prstGeom prst="rect">
            <a:avLst/>
          </a:prstGeom>
          <a:noFill/>
          <a:ln w="9525" cap="rnd">
            <a:noFill/>
            <a:miter lim="800000"/>
          </a:ln>
        </p:spPr>
      </p:pic>
      <p:pic>
        <p:nvPicPr>
          <p:cNvPr id="21509" name="Содержимое 4" descr="V3COCCADLIWERCA1FR5Z3CA9II0L3CACMRIDPCAYVS3NCCAOTAAUJCAY9DKBVCAWGS72TCA29F06JCA0CJ5ZOCA3V474FCAZNJF0ACA2JRE5QCAI8PQVACAG3EAKYCA11RV4MCA7NBZOVCANUZTHMCA3FU4L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68450" y="4468813"/>
            <a:ext cx="2643188" cy="231616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25894" y="76470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769" t="12422" r="21140" b="6250"/>
          <a:stretch>
            <a:fillRect/>
          </a:stretch>
        </p:blipFill>
        <p:spPr bwMode="auto">
          <a:xfrm>
            <a:off x="1233161" y="1124744"/>
            <a:ext cx="7910839" cy="573325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304856" cy="1362075"/>
          </a:xfrm>
        </p:spPr>
        <p:txBody>
          <a:bodyPr/>
          <a:lstStyle/>
          <a:p>
            <a:pPr algn="ctr"/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можно взять с собой на экзамен</a:t>
            </a:r>
            <a:br>
              <a:rPr lang="ru-RU" b="0"/>
            </a:b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622723"/>
            <a:ext cx="73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Выпускникам необходимо иметь на экзамене паспорт (без обложки), 2 черные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гелевые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ручки, бутылочку питьевой воды </a:t>
            </a:r>
          </a:p>
        </p:txBody>
      </p:sp>
      <p:pic>
        <p:nvPicPr>
          <p:cNvPr id="51202" name="Picture 2" descr="https://www.oblgazeta.ru/media/filer_public/2020/02/26/2437a39f-f441-4cde-9425-65d7a17bc21d-appoblgazetamediaKuJgeO8nbCV0lBbJZHlLLYrmI3rRulaZ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55776" y="3438605"/>
            <a:ext cx="4896544" cy="325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61550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304856" cy="1362075"/>
          </a:xfrm>
        </p:spPr>
        <p:txBody>
          <a:bodyPr/>
          <a:lstStyle/>
          <a:p>
            <a:pPr algn="ctr"/>
            <a:r>
              <a:rPr lang="ru-RU" b="0" dirty="0"/>
              <a:t>2024-2025</a:t>
            </a:r>
            <a:br>
              <a:rPr lang="ru-RU" b="0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622723"/>
            <a:ext cx="73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Участники ГИА занимают рабочие места в аудитории в соответствии со списками распределения.</a:t>
            </a:r>
          </a:p>
        </p:txBody>
      </p:sp>
      <p:pic>
        <p:nvPicPr>
          <p:cNvPr id="51202" name="Picture 2" descr="https://www.oblgazeta.ru/media/filer_public/2020/02/26/2437a39f-f441-4cde-9425-65d7a17bc21d-appoblgazetamediaKuJgeO8nbCV0lBbJZHlLLYrmI3rRulaZ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55776" y="3438605"/>
            <a:ext cx="4896544" cy="325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36443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304856" cy="793711"/>
          </a:xfrm>
        </p:spPr>
        <p:txBody>
          <a:bodyPr/>
          <a:lstStyle/>
          <a:p>
            <a:pPr algn="ctr"/>
            <a:r>
              <a:rPr lang="ru-RU" b="0" dirty="0"/>
              <a:t>запрещается</a:t>
            </a:r>
            <a:br>
              <a:rPr lang="ru-RU" b="0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4906" y="736315"/>
            <a:ext cx="73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Участникам  ГИА запрещается выходить из аудитории без разрешения организатора.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выходе из аудитории во время экзамена, участник ГИА должен оставить экзаменационные материалы, черновики  и письменные принадлежности на рабочем столе.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A62B00-C871-4556-9888-B301D2543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668" y="3601616"/>
            <a:ext cx="5486876" cy="342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5798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УДАЛЕНИЕ С ЭКЗАМЕНА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>
                <a:solidFill>
                  <a:srgbClr val="663300"/>
                </a:solidFill>
                <a:latin typeface="Times New Roman" pitchFamily="18" charset="0"/>
              </a:rPr>
              <a:t>	При нарушении правил и отказе в их соблюдении</a:t>
            </a:r>
            <a:r>
              <a:rPr lang="ru-RU">
                <a:solidFill>
                  <a:srgbClr val="663300"/>
                </a:solidFill>
                <a:latin typeface="Times New Roman" pitchFamily="18" charset="0"/>
              </a:rPr>
              <a:t>  </a:t>
            </a:r>
            <a:r>
              <a:rPr lang="ru-RU" b="1">
                <a:solidFill>
                  <a:srgbClr val="663300"/>
                </a:solidFill>
                <a:latin typeface="Times New Roman" pitchFamily="18" charset="0"/>
              </a:rPr>
              <a:t>организаторы</a:t>
            </a:r>
            <a:r>
              <a:rPr lang="ru-RU">
                <a:solidFill>
                  <a:srgbClr val="663300"/>
                </a:solidFill>
                <a:latin typeface="Times New Roman" pitchFamily="18" charset="0"/>
              </a:rPr>
              <a:t> совместно с уполномоченным представителем ГЭК </a:t>
            </a:r>
            <a:r>
              <a:rPr lang="ru-RU" b="1">
                <a:solidFill>
                  <a:srgbClr val="663300"/>
                </a:solidFill>
                <a:latin typeface="Times New Roman" pitchFamily="18" charset="0"/>
              </a:rPr>
              <a:t>вправе удалить участника ГИА-9 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304856" cy="1362075"/>
          </a:xfrm>
        </p:spPr>
        <p:txBody>
          <a:bodyPr/>
          <a:lstStyle/>
          <a:p>
            <a:pPr algn="ctr"/>
            <a:br>
              <a:rPr lang="ru-RU" b="0" dirty="0"/>
            </a:br>
            <a:r>
              <a:rPr lang="ru-RU" b="0" dirty="0"/>
              <a:t>2024-2025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622723"/>
            <a:ext cx="73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Экзаменационная работа выполняется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гелевой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капиллярной ручкой с чернилами черного цвета.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Экзаменационные работы, выполненные другими письменными принадлежностями , не обрабатываются и не проверяются.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0861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43608" y="40466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 ниже минимального количества баллов по двум из обязательных предметов (</a:t>
            </a:r>
            <a:r>
              <a:rPr lang="ru-RU" sz="2800" b="1">
                <a:solidFill>
                  <a:srgbClr val="663300"/>
                </a:solidFill>
                <a:latin typeface="Times New Roman" pitchFamily="18" charset="0"/>
              </a:rPr>
              <a:t>русский язык, математика или экзамен по выбору</a:t>
            </a:r>
            <a:r>
              <a:rPr lang="ru-RU" sz="2800">
                <a:solidFill>
                  <a:srgbClr val="663300"/>
                </a:solidFill>
                <a:latin typeface="Times New Roman" pitchFamily="18" charset="0"/>
              </a:rPr>
              <a:t>), то он может пересдать эти экзамены в этом же году. Сделать это можно в </a:t>
            </a:r>
            <a:r>
              <a:rPr lang="ru-RU" sz="280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резервные дни</a:t>
            </a:r>
            <a:r>
              <a:rPr lang="ru-RU" sz="2800">
                <a:solidFill>
                  <a:srgbClr val="663300"/>
                </a:solidFill>
                <a:latin typeface="Times New Roman" pitchFamily="18" charset="0"/>
              </a:rPr>
              <a:t>  основного периода в текущем году, которые устанавливаются </a:t>
            </a:r>
            <a:r>
              <a:rPr lang="ru-RU" sz="2800">
                <a:solidFill>
                  <a:srgbClr val="663300"/>
                </a:solidFill>
                <a:latin typeface="Times New Roman" pitchFamily="18" charset="0"/>
                <a:hlinkClick r:id="rId3"/>
              </a:rPr>
              <a:t>приказом</a:t>
            </a:r>
            <a:r>
              <a:rPr lang="ru-RU" sz="2800">
                <a:solidFill>
                  <a:srgbClr val="663300"/>
                </a:solidFill>
                <a:latin typeface="Times New Roman" pitchFamily="18" charset="0"/>
              </a:rPr>
              <a:t> Министерства образования и науки Российской Федерации.</a:t>
            </a:r>
          </a:p>
          <a:p>
            <a:endParaRPr lang="ru-RU" sz="280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44675"/>
            <a:ext cx="7921005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>
                <a:latin typeface="Times New Roman" pitchFamily="18" charset="0"/>
              </a:rPr>
              <a:t>	</a:t>
            </a:r>
            <a:r>
              <a:rPr lang="ru-RU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результаты, ниже минимального количества баллов </a:t>
            </a:r>
            <a:r>
              <a:rPr lang="ru-RU" i="1">
                <a:solidFill>
                  <a:srgbClr val="FF0000"/>
                </a:solidFill>
                <a:latin typeface="Times New Roman" pitchFamily="18" charset="0"/>
              </a:rPr>
              <a:t>по трем предметам ОГЭ или двум предметам ГВЭ</a:t>
            </a:r>
            <a:r>
              <a:rPr lang="ru-RU">
                <a:solidFill>
                  <a:srgbClr val="663300"/>
                </a:solidFill>
                <a:latin typeface="Times New Roman" pitchFamily="18" charset="0"/>
              </a:rPr>
              <a:t>, он сможет пересдать ОГЭ в </a:t>
            </a:r>
            <a:r>
              <a:rPr lang="ru-RU" b="1">
                <a:solidFill>
                  <a:srgbClr val="FF0000"/>
                </a:solidFill>
                <a:latin typeface="Times New Roman" pitchFamily="18" charset="0"/>
              </a:rPr>
              <a:t>сентябре 2025 г. </a:t>
            </a:r>
            <a:r>
              <a:rPr lang="ru-RU" b="1">
                <a:solidFill>
                  <a:schemeClr val="tx1"/>
                </a:solidFill>
                <a:latin typeface="Times New Roman" pitchFamily="18" charset="0"/>
              </a:rPr>
              <a:t>(дополнительный период ГИА-9) </a:t>
            </a:r>
            <a:endParaRPr lang="ru-RU" sz="2800" b="1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Участник экзамена имеет право подать апелляцию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1005"/>
            <a:ext cx="9021073" cy="675699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 рассмотрения апелляции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увеличения, так и в сторону уменьшения.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Черновики, использованные на экзамене, в качестве материалов апелляции </a:t>
            </a: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рассматриваются.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grad1[1]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177800"/>
            <a:ext cx="1524000" cy="2844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20825" indent="-623888" algn="just">
              <a:defRPr/>
            </a:pPr>
            <a:r>
              <a:rPr lang="ru-RU" sz="180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180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a:t>
            </a:r>
            <a:endParaRPr lang="ru-RU" sz="2000" b="1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4676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 к ГИА-9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2175" y="2734408"/>
            <a:ext cx="8001000" cy="3539392"/>
          </a:xfrm>
        </p:spPr>
        <p:txBody>
          <a:bodyPr/>
          <a:lstStyle/>
          <a:p>
            <a:pPr indent="644525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dirty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К ГИА-9 допускаются обучающиеся, не имеющие задолженности и в полном объеме выполнившие учебный план или индивидуальный учебный план (имеющие годовые отметки по всем предметам учебного плана за 9 класс не ниже удовлетворительных) и имеющие «зачет» за итоговое собеседование по русскому языку.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116697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Апелляция 2022"/>
          <p:cNvPicPr>
            <a:picLocks noChangeAspect="1" noChangeArrowheads="1"/>
          </p:cNvPicPr>
          <p:nvPr/>
        </p:nvPicPr>
        <p:blipFill>
          <a:blip r:embed="rId2"/>
          <a:srcRect t="21684"/>
          <a:stretch>
            <a:fillRect/>
          </a:stretch>
        </p:blipFill>
        <p:spPr bwMode="auto">
          <a:xfrm>
            <a:off x="395536" y="692696"/>
            <a:ext cx="8532440" cy="50051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Правила выставления оценок в аттестат за 9 класс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3914" y="86764"/>
            <a:ext cx="9040086" cy="67712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ПОДГОТОВКА К ОГЭ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rgbClr val="663300"/>
                </a:solidFill>
                <a:latin typeface="Times New Roman" pitchFamily="18" charset="0"/>
              </a:rPr>
              <a:t>	Всем учащимся, выпускникам 2025 года доступны экзаменационные задания по ОГЭ для скачивания или для работы онлайн.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rgbClr val="663300"/>
                </a:solidFill>
                <a:latin typeface="Times New Roman" pitchFamily="18" charset="0"/>
              </a:rPr>
              <a:t>	Публикация открытого банка заданий ОГЭ  на сайте Федерального института педагогических измерений </a:t>
            </a:r>
            <a:r>
              <a:rPr lang="ru-RU" sz="2800" err="1">
                <a:solidFill>
                  <a:srgbClr val="663300"/>
                </a:solidFill>
                <a:latin typeface="Times New Roman" pitchFamily="18" charset="0"/>
                <a:hlinkClick r:id="rId2"/>
              </a:rPr>
              <a:t>www.fipi.ru</a:t>
            </a:r>
            <a:r>
              <a:rPr lang="ru-RU" sz="2800">
                <a:solidFill>
                  <a:srgbClr val="663300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>
                <a:solidFill>
                  <a:srgbClr val="663300"/>
                </a:solidFill>
                <a:latin typeface="Times New Roman" pitchFamily="18" charset="0"/>
              </a:rPr>
              <a:t>	В нем представлены все типы экзаменационных заданий по всем предметам ОГЭ. Для удобства работы задания в открытом банке собраны по тематическим разделам — предметам.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algn="ctr"/>
            <a:r>
              <a:rPr 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РОСОБРНАДЗОР ПРЕДУПРЕЖДАЕТ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84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solidFill>
                  <a:srgbClr val="663300"/>
                </a:solidFill>
                <a:latin typeface="Times New Roman" pitchFamily="18" charset="0"/>
              </a:rPr>
              <a:t>Участников ГИА - выпускников 9 классов, их родителей, учителей, что появившиеся в Интернете </a:t>
            </a:r>
            <a:r>
              <a:rPr lang="ru-RU" sz="2800" b="1">
                <a:solidFill>
                  <a:srgbClr val="663300"/>
                </a:solidFill>
                <a:latin typeface="Times New Roman" pitchFamily="18" charset="0"/>
              </a:rPr>
              <a:t>предложения купить доступ</a:t>
            </a:r>
            <a:r>
              <a:rPr lang="ru-RU" sz="2800">
                <a:solidFill>
                  <a:srgbClr val="663300"/>
                </a:solidFill>
                <a:latin typeface="Times New Roman" pitchFamily="18" charset="0"/>
              </a:rPr>
              <a:t> к «настоящим заданиям» до экзаменов – не более чем ежегодная рекламная </a:t>
            </a:r>
            <a:r>
              <a:rPr lang="ru-RU" sz="2800" b="1">
                <a:solidFill>
                  <a:srgbClr val="663300"/>
                </a:solidFill>
                <a:latin typeface="Times New Roman" pitchFamily="18" charset="0"/>
              </a:rPr>
              <a:t>акция недобросовестных сайтов-мошенников</a:t>
            </a:r>
            <a:r>
              <a:rPr lang="ru-RU" sz="2800">
                <a:solidFill>
                  <a:srgbClr val="663300"/>
                </a:solidFill>
                <a:latin typeface="Times New Roman" pitchFamily="18" charset="0"/>
              </a:rPr>
              <a:t>, которые пытаются воспользоваться слабой информированностью и невнимательностью некоторых </a:t>
            </a:r>
            <a:r>
              <a:rPr lang="ru-RU" sz="2800" err="1">
                <a:solidFill>
                  <a:srgbClr val="663300"/>
                </a:solidFill>
                <a:latin typeface="Times New Roman" pitchFamily="18" charset="0"/>
                <a:hlinkClick r:id="rId2"/>
              </a:rPr>
              <a:t>Интернет</a:t>
            </a:r>
            <a:r>
              <a:rPr lang="ru-RU" sz="2800" err="1">
                <a:solidFill>
                  <a:srgbClr val="663300"/>
                </a:solidFill>
                <a:latin typeface="Times New Roman" pitchFamily="18" charset="0"/>
              </a:rPr>
              <a:t>-пользователей.</a:t>
            </a: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rgbClr val="663300"/>
                </a:solidFill>
                <a:latin typeface="Times New Roman" pitchFamily="18" charset="0"/>
              </a:rPr>
              <a:t>Материалы открытого банка </a:t>
            </a:r>
            <a:r>
              <a:rPr lang="ru-RU" sz="2800" b="1">
                <a:solidFill>
                  <a:srgbClr val="663300"/>
                </a:solidFill>
                <a:latin typeface="Times New Roman" pitchFamily="18" charset="0"/>
              </a:rPr>
              <a:t>заданий ОГЭ находятся в свободном бесплатном доступе</a:t>
            </a:r>
            <a:r>
              <a:rPr lang="ru-RU" sz="280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031022" y="190454"/>
            <a:ext cx="5846885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 поддержка участников ГИА-9 </a:t>
            </a: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07205" y="1471890"/>
            <a:ext cx="7856720" cy="22882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https://edu.gov.ru/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Министерства просвещения Российской Федерации;</a:t>
            </a:r>
            <a:endParaRPr kumimoji="0" 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http://obrnadzor.gov.ru/ru/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Федеральной службы по надзору в сфере образования и науки (</a:t>
            </a:r>
            <a:r>
              <a:rPr kumimoji="0" lang="ru-RU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Рособрнадзор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http://www.gia.edu.ru/ru/</a:t>
            </a:r>
            <a:r>
              <a:rPr kumimoji="0" lang="en-US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gia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ru-RU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edu.ru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информационный портал ЕГЭ;</a:t>
            </a:r>
            <a:endParaRPr kumimoji="0" 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http://fipi.ru/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ФГБНУ 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институт педагогических измерений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(ФГБНУ 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ФИПИ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031022" y="190454"/>
            <a:ext cx="5846885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Профильное обучение в 10 классе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07205" y="2500617"/>
            <a:ext cx="7856720" cy="2308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3E07847-2DDB-48C5-B554-94840DB37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046522"/>
              </p:ext>
            </p:extLst>
          </p:nvPr>
        </p:nvGraphicFramePr>
        <p:xfrm>
          <a:off x="1129005" y="1651518"/>
          <a:ext cx="7763068" cy="4030825"/>
        </p:xfrm>
        <a:graphic>
          <a:graphicData uri="http://schemas.openxmlformats.org/drawingml/2006/table">
            <a:tbl>
              <a:tblPr firstRow="1" firstCol="1" bandRow="1"/>
              <a:tblGrid>
                <a:gridCol w="1441070">
                  <a:extLst>
                    <a:ext uri="{9D8B030D-6E8A-4147-A177-3AD203B41FA5}">
                      <a16:colId xmlns:a16="http://schemas.microsoft.com/office/drawing/2014/main" val="1227033863"/>
                    </a:ext>
                  </a:extLst>
                </a:gridCol>
                <a:gridCol w="1223014">
                  <a:extLst>
                    <a:ext uri="{9D8B030D-6E8A-4147-A177-3AD203B41FA5}">
                      <a16:colId xmlns:a16="http://schemas.microsoft.com/office/drawing/2014/main" val="2234030352"/>
                    </a:ext>
                  </a:extLst>
                </a:gridCol>
                <a:gridCol w="1422110">
                  <a:extLst>
                    <a:ext uri="{9D8B030D-6E8A-4147-A177-3AD203B41FA5}">
                      <a16:colId xmlns:a16="http://schemas.microsoft.com/office/drawing/2014/main" val="2291124890"/>
                    </a:ext>
                  </a:extLst>
                </a:gridCol>
                <a:gridCol w="1080803">
                  <a:extLst>
                    <a:ext uri="{9D8B030D-6E8A-4147-A177-3AD203B41FA5}">
                      <a16:colId xmlns:a16="http://schemas.microsoft.com/office/drawing/2014/main" val="2798320260"/>
                    </a:ext>
                  </a:extLst>
                </a:gridCol>
                <a:gridCol w="1306258">
                  <a:extLst>
                    <a:ext uri="{9D8B030D-6E8A-4147-A177-3AD203B41FA5}">
                      <a16:colId xmlns:a16="http://schemas.microsoft.com/office/drawing/2014/main" val="2266538511"/>
                    </a:ext>
                  </a:extLst>
                </a:gridCol>
                <a:gridCol w="1289813">
                  <a:extLst>
                    <a:ext uri="{9D8B030D-6E8A-4147-A177-3AD203B41FA5}">
                      <a16:colId xmlns:a16="http://schemas.microsoft.com/office/drawing/2014/main" val="2318451486"/>
                    </a:ext>
                  </a:extLst>
                </a:gridCol>
              </a:tblGrid>
              <a:tr h="4030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Инженерный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(Математика/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Технологический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(математика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/информатика)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Естественно-научный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(биология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/химия)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Гуманитарный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(английский/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Социально-экономический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(математика/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Универсальный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(математика/английский)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369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7234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anschool4.ru/images/Document/2019-2020/GIA9-2020-01-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99495" y="0"/>
            <a:ext cx="10105495" cy="6996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35755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 – 9 в 2025 году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	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	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2025 году количество сдаваемых экзаменов  4  - два обязательных (русский язык, математика) + 2 по выбору!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ЭКЗАМЕНЫ ВЛИЯЮТ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 ПОЛУЧЕНИЕ АТТЕСТАТА И ОТМЕТКИ В АТТЕСТАТЕ!</a:t>
            </a:r>
          </a:p>
        </p:txBody>
      </p:sp>
    </p:spTree>
    <p:extLst>
      <p:ext uri="{BB962C8B-B14F-4D97-AF65-F5344CB8AC3E}">
        <p14:creationId xmlns:p14="http://schemas.microsoft.com/office/powerpoint/2010/main" val="7973096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 ОГЭ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5163" y="914400"/>
            <a:ext cx="5688012" cy="5486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800"/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Математика 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Английский язык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</p:txBody>
      </p:sp>
      <p:pic>
        <p:nvPicPr>
          <p:cNvPr id="30724" name="Picture 4" descr="Копия (2) TEACHER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" y="2133600"/>
            <a:ext cx="2595563" cy="26638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551761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s://cf.ppt-online.org/files1/slide/7/74sPzNm6KeqgWSY0IVObQoy9uiwxvHDafhdTc1t8CU/slide-3.jpg"/>
          <p:cNvPicPr>
            <a:picLocks noChangeAspect="1" noChangeArrowheads="1"/>
          </p:cNvPicPr>
          <p:nvPr/>
        </p:nvPicPr>
        <p:blipFill>
          <a:blip r:embed="rId2"/>
          <a:srcRect r="3538" b="7558"/>
          <a:stretch>
            <a:fillRect/>
          </a:stretch>
        </p:blipFill>
        <p:spPr bwMode="auto">
          <a:xfrm>
            <a:off x="253994" y="476672"/>
            <a:ext cx="8890006" cy="638132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ПЭ оборудуются стационарными и переносными металлоискателями, средствами вид...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75656" y="692696"/>
            <a:ext cx="7344816" cy="55086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1052736"/>
            <a:ext cx="2273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ППЭ оборудуются</a:t>
            </a:r>
          </a:p>
        </p:txBody>
      </p:sp>
    </p:spTree>
    <p:extLst>
      <p:ext uri="{BB962C8B-B14F-4D97-AF65-F5344CB8AC3E}">
        <p14:creationId xmlns:p14="http://schemas.microsoft.com/office/powerpoint/2010/main" val="21774727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</a:ln>
        </p:spPr>
      </p:pic>
      <p:grpSp>
        <p:nvGrpSpPr>
          <p:cNvPr id="4100" name="Группа 17"/>
          <p:cNvGrpSpPr/>
          <p:nvPr/>
        </p:nvGrpSpPr>
        <p:grpSpPr>
          <a:xfrm>
            <a:off x="427210" y="357164"/>
            <a:ext cx="8041515" cy="5679741"/>
            <a:chOff x="4744948" y="1196752"/>
            <a:chExt cx="4128592" cy="407120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752" y="1196752"/>
              <a:ext cx="3654644" cy="42397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mbria" pitchFamily="18" charset="0"/>
                  <a:cs typeface="Arial"/>
                </a:rPr>
                <a:t>2024/25</a:t>
              </a: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744948" y="2549498"/>
              <a:ext cx="4128592" cy="2718461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mbria" pitchFamily="18" charset="0"/>
                  <a:cs typeface="Arial"/>
                </a:rPr>
                <a:t>Участники ГИА вправе изменить перечень указанных в заявлении экзаменов, поданных до 1 марта включительно, а также форму и сроки участия в </a:t>
              </a:r>
              <a:r>
                <a:rPr kumimoji="0" lang="ru-RU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mbria" pitchFamily="18" charset="0"/>
                  <a:cs typeface="Arial"/>
                </a:rPr>
                <a:t>ГИАтолько</a:t>
              </a:r>
              <a:r>
                <a:rPr kumimoji="0" lang="ru-RU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mbria" pitchFamily="18" charset="0"/>
                  <a:cs typeface="Arial"/>
                </a:rPr>
                <a:t> при наличии у них уважительных причин, подтвержденных документально.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  <a:cs typeface="Arial"/>
                </a:rPr>
                <a:t>Указанные заявления подаются не позднее чем за 2 недели до начала соответствующего экзамена</a:t>
              </a:r>
              <a:r>
                <a:rPr kumimoji="0" lang="ru-RU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mbria" pitchFamily="18" charset="0"/>
                  <a:cs typeface="Arial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88476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54_Edubooks">
  <a:themeElements>
    <a:clrScheme name="54_Eduboo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4_Edubooks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Eduboo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1186</Words>
  <Application>Microsoft Office PowerPoint</Application>
  <PresentationFormat>Экран (4:3)</PresentationFormat>
  <Paragraphs>112</Paragraphs>
  <Slides>35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</vt:lpstr>
      <vt:lpstr>GoloS</vt:lpstr>
      <vt:lpstr>Times New Roman</vt:lpstr>
      <vt:lpstr>Wingdings</vt:lpstr>
      <vt:lpstr>54_Edubooks</vt:lpstr>
      <vt:lpstr>   РОДИТЕЛЬСКОЕ СОБРАНИЕ   «Проведение ГИА-9   в 2025 году»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                  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vt:lpstr>
      <vt:lpstr>Презентация PowerPoint</vt:lpstr>
      <vt:lpstr>ГИА – 9 в 2025 году</vt:lpstr>
      <vt:lpstr>Предметы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 ВРЕМЯ ЭКЗАМЕНОВ ЗАПРЕЩАЮТСЯ:</vt:lpstr>
      <vt:lpstr>Презентация PowerPoint</vt:lpstr>
      <vt:lpstr>Что можно взять с собой на экзамен </vt:lpstr>
      <vt:lpstr>2024-2025 </vt:lpstr>
      <vt:lpstr>запрещается </vt:lpstr>
      <vt:lpstr>УДАЛЕНИЕ С ЭКЗАМЕНА</vt:lpstr>
      <vt:lpstr> 2024-2025 </vt:lpstr>
      <vt:lpstr>Презентация PowerPoint</vt:lpstr>
      <vt:lpstr>НЕУДОВЛЕТВОРИТЕЛЬНЫЙ РЕЗУЛЬТАТ</vt:lpstr>
      <vt:lpstr>НЕУДОВЛЕТВОРИТЕЛЬНЫЙ РЕЗУЛЬТАТ</vt:lpstr>
      <vt:lpstr>Презентация PowerPoint</vt:lpstr>
      <vt:lpstr>Результаты  рассмотрения апелляции</vt:lpstr>
      <vt:lpstr>Презентация PowerPoint</vt:lpstr>
      <vt:lpstr>Презентация PowerPoint</vt:lpstr>
      <vt:lpstr>ПОДГОТОВКА К ОГЭ</vt:lpstr>
      <vt:lpstr>РОСОБРНАДЗОР ПРЕДУПРЕЖДАЕТ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РОДИТЕЛЬСКОЕ СОБРАНИЕ   «Проведение ГИА-9   в 2025 году»                                                                                                                                                                                                             </dc:title>
  <dc:creator>user</dc:creator>
  <cp:lastModifiedBy>Учитель</cp:lastModifiedBy>
  <cp:revision>22</cp:revision>
  <cp:lastPrinted>2025-02-19T10:51:07Z</cp:lastPrinted>
  <dcterms:modified xsi:type="dcterms:W3CDTF">2025-02-21T03:32:56Z</dcterms:modified>
</cp:coreProperties>
</file>